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672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918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566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598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15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63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99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166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527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809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89F02-D8D7-4C5B-BC2E-365E43BC2B8F}" type="datetimeFigureOut">
              <a:rPr lang="ko-KR" altLang="en-US" smtClean="0"/>
              <a:t>2023-10-12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520C6-465F-4D6F-9FAD-0CE0EA465F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01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684" y="3478353"/>
            <a:ext cx="2880000" cy="172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9" y="3478353"/>
            <a:ext cx="2880000" cy="172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9" y="847725"/>
            <a:ext cx="3060000" cy="18360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606" y="847726"/>
            <a:ext cx="2878444" cy="1836000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5052061" y="1885950"/>
            <a:ext cx="600075" cy="797775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077094" y="5195357"/>
            <a:ext cx="34392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/>
              <a:t>Before error occurred</a:t>
            </a:r>
            <a:r>
              <a:rPr lang="ko-KR" altLang="en-US" sz="1200" dirty="0"/>
              <a:t> </a:t>
            </a:r>
            <a:r>
              <a:rPr lang="en-US" altLang="ko-KR" sz="1200" dirty="0">
                <a:sym typeface="Wingdings" panose="05000000000000000000" pitchFamily="2" charset="2"/>
              </a:rPr>
              <a:t> when an error occurs</a:t>
            </a:r>
            <a:endParaRPr lang="ko-KR" altLang="en-US" sz="1200" dirty="0"/>
          </a:p>
        </p:txBody>
      </p:sp>
      <p:sp>
        <p:nvSpPr>
          <p:cNvPr id="22" name="직사각형 21"/>
          <p:cNvSpPr/>
          <p:nvPr/>
        </p:nvSpPr>
        <p:spPr>
          <a:xfrm>
            <a:off x="3418029" y="2628658"/>
            <a:ext cx="2504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/>
              <a:t>Initial CEC data</a:t>
            </a:r>
            <a:r>
              <a:rPr lang="en-US" altLang="ko-KR" dirty="0"/>
              <a:t> : </a:t>
            </a:r>
            <a:r>
              <a:rPr lang="en-US" altLang="ko-KR" sz="1200" dirty="0">
                <a:solidFill>
                  <a:srgbClr val="FF0000"/>
                </a:solidFill>
              </a:rPr>
              <a:t>Error observed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220018" y="2628658"/>
            <a:ext cx="8299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/>
              <a:t>Overview</a:t>
            </a:r>
            <a:endParaRPr lang="ko-KR" altLang="en-US" sz="1200" dirty="0"/>
          </a:p>
        </p:txBody>
      </p:sp>
      <p:sp>
        <p:nvSpPr>
          <p:cNvPr id="24" name="직사각형 23"/>
          <p:cNvSpPr/>
          <p:nvPr/>
        </p:nvSpPr>
        <p:spPr>
          <a:xfrm>
            <a:off x="165977" y="782368"/>
            <a:ext cx="279697" cy="1684607"/>
          </a:xfrm>
          <a:prstGeom prst="rect">
            <a:avLst/>
          </a:prstGeom>
          <a:noFill/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화살표 연결선 27"/>
          <p:cNvCxnSpPr/>
          <p:nvPr/>
        </p:nvCxnSpPr>
        <p:spPr>
          <a:xfrm>
            <a:off x="350424" y="1540457"/>
            <a:ext cx="3053812" cy="0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5" name="직선 화살표 연결선 34"/>
          <p:cNvCxnSpPr/>
          <p:nvPr/>
        </p:nvCxnSpPr>
        <p:spPr>
          <a:xfrm flipH="1">
            <a:off x="2313464" y="1042690"/>
            <a:ext cx="1393823" cy="2410122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6285684" y="5511153"/>
            <a:ext cx="37834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/>
              <a:t>This is the process of ping from Play1 (STB) to Audio.</a:t>
            </a:r>
          </a:p>
          <a:p>
            <a:r>
              <a:rPr lang="en-US" altLang="ko-KR" sz="1000" dirty="0"/>
              <a:t>In this case, EOM (End Of Message) bit (=0),</a:t>
            </a:r>
          </a:p>
          <a:p>
            <a:r>
              <a:rPr lang="en-US" altLang="ko-KR" sz="1000" dirty="0"/>
              <a:t>An incorrect protocol is generated.</a:t>
            </a:r>
          </a:p>
          <a:p>
            <a:endParaRPr lang="en-US" altLang="ko-KR" sz="1000" dirty="0"/>
          </a:p>
          <a:p>
            <a:r>
              <a:rPr lang="en-US" altLang="ko-KR" sz="1000" dirty="0"/>
              <a:t>An abnormal waveform is estimated to occur in the CEC Bus </a:t>
            </a:r>
          </a:p>
          <a:p>
            <a:r>
              <a:rPr lang="en-US" altLang="ko-KR" sz="1000" dirty="0"/>
              <a:t>due to the ping(incorrect protocol) reception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64585" y="5511153"/>
            <a:ext cx="31422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/>
              <a:t>Logical Address Discover from Play1 (STB) to Ping.</a:t>
            </a:r>
            <a:br>
              <a:rPr lang="en-US" altLang="ko-KR" sz="1000" dirty="0"/>
            </a:br>
            <a:r>
              <a:rPr lang="en-US" altLang="ko-KR" sz="1000" dirty="0"/>
              <a:t>At this time, it is EOM (End of Message) bit (=1),</a:t>
            </a:r>
            <a:br>
              <a:rPr lang="en-US" altLang="ko-KR" sz="1000" dirty="0"/>
            </a:br>
            <a:r>
              <a:rPr lang="en-US" altLang="ko-KR" sz="1000" dirty="0"/>
              <a:t>This bit is satisfied with the specifications.</a:t>
            </a:r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1168105" y="3359150"/>
            <a:ext cx="257349" cy="643788"/>
          </a:xfrm>
          <a:prstGeom prst="straightConnector1">
            <a:avLst/>
          </a:prstGeom>
          <a:ln w="25400">
            <a:solidFill>
              <a:srgbClr val="00B050"/>
            </a:solidFill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7733512" y="3933825"/>
            <a:ext cx="126363" cy="965836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8030036" y="3143533"/>
            <a:ext cx="11993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</a:rPr>
              <a:t>CEC Bus </a:t>
            </a:r>
            <a:r>
              <a:rPr lang="ko-KR" altLang="en-US" sz="800">
                <a:solidFill>
                  <a:srgbClr val="FF0000"/>
                </a:solidFill>
              </a:rPr>
              <a:t>에 </a:t>
            </a:r>
            <a:r>
              <a:rPr lang="en-US" altLang="ko-KR" sz="800" dirty="0">
                <a:solidFill>
                  <a:srgbClr val="FF0000"/>
                </a:solidFill>
              </a:rPr>
              <a:t>Abnormal</a:t>
            </a:r>
          </a:p>
          <a:p>
            <a:r>
              <a:rPr lang="ko-KR" altLang="en-US" sz="800" dirty="0">
                <a:solidFill>
                  <a:srgbClr val="FF0000"/>
                </a:solidFill>
              </a:rPr>
              <a:t>파형 발생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297486" y="3202356"/>
            <a:ext cx="6046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solidFill>
                  <a:srgbClr val="00B050"/>
                </a:solidFill>
              </a:rPr>
              <a:t>EOM(=1)</a:t>
            </a:r>
            <a:endParaRPr lang="ko-KR" altLang="en-US" sz="800" dirty="0">
              <a:solidFill>
                <a:srgbClr val="00B050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73591" y="3368865"/>
            <a:ext cx="840103" cy="1530795"/>
          </a:xfrm>
          <a:prstGeom prst="rect">
            <a:avLst/>
          </a:prstGeom>
          <a:noFill/>
          <a:ln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217869" y="2924226"/>
            <a:ext cx="1138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00B050"/>
                </a:solidFill>
              </a:rPr>
              <a:t>Initiator (=STB, 0x4)</a:t>
            </a:r>
          </a:p>
          <a:p>
            <a:r>
              <a:rPr lang="en-US" altLang="ko-KR" sz="800" dirty="0">
                <a:solidFill>
                  <a:srgbClr val="00B050"/>
                </a:solidFill>
              </a:rPr>
              <a:t>Follower (=STB, 0x4)</a:t>
            </a:r>
          </a:p>
          <a:p>
            <a:r>
              <a:rPr lang="en-US" altLang="ko-KR" sz="800" dirty="0">
                <a:solidFill>
                  <a:srgbClr val="00B050"/>
                </a:solidFill>
              </a:rPr>
              <a:t>Content (=Ping)</a:t>
            </a:r>
            <a:endParaRPr lang="ko-KR" altLang="en-US" sz="800" dirty="0">
              <a:solidFill>
                <a:srgbClr val="00B050"/>
              </a:solidFill>
            </a:endParaRPr>
          </a:p>
        </p:txBody>
      </p:sp>
      <p:cxnSp>
        <p:nvCxnSpPr>
          <p:cNvPr id="56" name="직선 화살표 연결선 55"/>
          <p:cNvCxnSpPr/>
          <p:nvPr/>
        </p:nvCxnSpPr>
        <p:spPr>
          <a:xfrm flipH="1">
            <a:off x="7783677" y="3276598"/>
            <a:ext cx="314326" cy="6667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/>
          <p:nvPr/>
        </p:nvCxnSpPr>
        <p:spPr>
          <a:xfrm flipV="1">
            <a:off x="7259626" y="3359150"/>
            <a:ext cx="257349" cy="6437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7344557" y="3202356"/>
            <a:ext cx="6046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solidFill>
                  <a:srgbClr val="FF0000"/>
                </a:solidFill>
              </a:rPr>
              <a:t>EOM(=0)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6520662" y="3368865"/>
            <a:ext cx="840103" cy="1530795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6264940" y="2924226"/>
            <a:ext cx="12442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</a:rPr>
              <a:t>Initiator (=STB, 0x4)</a:t>
            </a:r>
          </a:p>
          <a:p>
            <a:r>
              <a:rPr lang="en-US" altLang="ko-KR" sz="800" dirty="0">
                <a:solidFill>
                  <a:srgbClr val="FF0000"/>
                </a:solidFill>
              </a:rPr>
              <a:t>Follower (=Audio, 0x5)</a:t>
            </a:r>
          </a:p>
          <a:p>
            <a:r>
              <a:rPr lang="en-US" altLang="ko-KR" sz="800" dirty="0">
                <a:solidFill>
                  <a:srgbClr val="FF0000"/>
                </a:solidFill>
              </a:rPr>
              <a:t>Content (=Ping)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cxnSp>
        <p:nvCxnSpPr>
          <p:cNvPr id="65" name="직선 화살표 연결선 64"/>
          <p:cNvCxnSpPr/>
          <p:nvPr/>
        </p:nvCxnSpPr>
        <p:spPr>
          <a:xfrm>
            <a:off x="3788113" y="2039761"/>
            <a:ext cx="2637359" cy="1985747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8" name="직사각형 67"/>
          <p:cNvSpPr/>
          <p:nvPr/>
        </p:nvSpPr>
        <p:spPr>
          <a:xfrm>
            <a:off x="1128467" y="5195357"/>
            <a:ext cx="84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/>
              <a:t>First ping</a:t>
            </a:r>
            <a:endParaRPr lang="ko-KR" altLang="en-US" sz="1200" dirty="0"/>
          </a:p>
        </p:txBody>
      </p:sp>
      <p:sp>
        <p:nvSpPr>
          <p:cNvPr id="30" name="폭발 1 29"/>
          <p:cNvSpPr/>
          <p:nvPr/>
        </p:nvSpPr>
        <p:spPr>
          <a:xfrm>
            <a:off x="8536068" y="3359150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폭발 1 30"/>
          <p:cNvSpPr/>
          <p:nvPr/>
        </p:nvSpPr>
        <p:spPr>
          <a:xfrm>
            <a:off x="2675389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폭발 1 31"/>
          <p:cNvSpPr/>
          <p:nvPr/>
        </p:nvSpPr>
        <p:spPr>
          <a:xfrm>
            <a:off x="548338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폭발 1 32"/>
          <p:cNvSpPr/>
          <p:nvPr/>
        </p:nvSpPr>
        <p:spPr>
          <a:xfrm>
            <a:off x="1126863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폭발 1 33"/>
          <p:cNvSpPr/>
          <p:nvPr/>
        </p:nvSpPr>
        <p:spPr>
          <a:xfrm>
            <a:off x="1685712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폭발 1 35"/>
          <p:cNvSpPr/>
          <p:nvPr/>
        </p:nvSpPr>
        <p:spPr>
          <a:xfrm>
            <a:off x="2219210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213" y="66675"/>
            <a:ext cx="71331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/>
              <a:t>&lt;Issue Condition&gt; CEC communication waveform when TV Off state STB alone is on</a:t>
            </a:r>
            <a:endParaRPr lang="en-US" altLang="ko-KR" sz="1400" b="1" dirty="0"/>
          </a:p>
        </p:txBody>
      </p:sp>
      <p:sp>
        <p:nvSpPr>
          <p:cNvPr id="38" name="직사각형 37"/>
          <p:cNvSpPr/>
          <p:nvPr/>
        </p:nvSpPr>
        <p:spPr>
          <a:xfrm>
            <a:off x="159613" y="307072"/>
            <a:ext cx="52116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i="1" dirty="0">
                <a:solidFill>
                  <a:srgbClr val="9933FF"/>
                </a:solidFill>
              </a:rPr>
              <a:t>→ ① </a:t>
            </a:r>
            <a:r>
              <a:rPr lang="en-US" altLang="ko-KR" sz="1100" b="1" i="1" dirty="0">
                <a:solidFill>
                  <a:srgbClr val="9933FF"/>
                </a:solidFill>
              </a:rPr>
              <a:t>CEC Bus Error occurred</a:t>
            </a:r>
          </a:p>
          <a:p>
            <a:r>
              <a:rPr lang="en-US" altLang="ko-KR" sz="1100" b="1" i="1" dirty="0">
                <a:solidFill>
                  <a:srgbClr val="9933FF"/>
                </a:solidFill>
              </a:rPr>
              <a:t>    </a:t>
            </a:r>
            <a:r>
              <a:rPr lang="ko-KR" altLang="en-US" sz="1100" b="1" i="1" dirty="0">
                <a:solidFill>
                  <a:srgbClr val="9933FF"/>
                </a:solidFill>
              </a:rPr>
              <a:t>② </a:t>
            </a:r>
            <a:r>
              <a:rPr lang="en-US" altLang="ko-KR" sz="1100" b="1" i="1" dirty="0">
                <a:solidFill>
                  <a:srgbClr val="9933FF"/>
                </a:solidFill>
              </a:rPr>
              <a:t>CEC CMD transmission delayed for tens of seconds due to Bus Error</a:t>
            </a:r>
          </a:p>
        </p:txBody>
      </p:sp>
    </p:spTree>
    <p:extLst>
      <p:ext uri="{BB962C8B-B14F-4D97-AF65-F5344CB8AC3E}">
        <p14:creationId xmlns:p14="http://schemas.microsoft.com/office/powerpoint/2010/main" val="3323877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림 87">
            <a:extLst>
              <a:ext uri="{FF2B5EF4-FFF2-40B4-BE49-F238E27FC236}">
                <a16:creationId xmlns:a16="http://schemas.microsoft.com/office/drawing/2014/main" id="{F4A5E9B9-9EBD-4029-9DFA-19DB1AED24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684" y="3478353"/>
            <a:ext cx="2880000" cy="1728000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1EE4774E-C847-456F-AD4E-016A3BDE1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9" y="3478353"/>
            <a:ext cx="2880000" cy="1728000"/>
          </a:xfrm>
          <a:prstGeom prst="rect">
            <a:avLst/>
          </a:prstGeom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88889E7A-4E01-4C0F-A46C-19A931F3E1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9" y="847725"/>
            <a:ext cx="3060000" cy="1836000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C79E53F1-DD12-4900-AD28-ADE1F6115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606" y="847726"/>
            <a:ext cx="2878444" cy="1836000"/>
          </a:xfrm>
          <a:prstGeom prst="rect">
            <a:avLst/>
          </a:prstGeom>
        </p:spPr>
      </p:pic>
      <p:sp>
        <p:nvSpPr>
          <p:cNvPr id="92" name="직사각형 91">
            <a:extLst>
              <a:ext uri="{FF2B5EF4-FFF2-40B4-BE49-F238E27FC236}">
                <a16:creationId xmlns:a16="http://schemas.microsoft.com/office/drawing/2014/main" id="{42CCED72-39F8-4E9F-B2FE-D534CED9F13B}"/>
              </a:ext>
            </a:extLst>
          </p:cNvPr>
          <p:cNvSpPr/>
          <p:nvPr/>
        </p:nvSpPr>
        <p:spPr>
          <a:xfrm>
            <a:off x="5052061" y="1885950"/>
            <a:ext cx="600075" cy="797775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CEBF9265-E245-4CCE-B0E2-BC7C25B04DCB}"/>
              </a:ext>
            </a:extLst>
          </p:cNvPr>
          <p:cNvSpPr/>
          <p:nvPr/>
        </p:nvSpPr>
        <p:spPr>
          <a:xfrm>
            <a:off x="6619133" y="5195357"/>
            <a:ext cx="23551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dirty="0"/>
              <a:t>에러 발생 직전 </a:t>
            </a:r>
            <a:r>
              <a:rPr lang="en-US" altLang="ko-KR" sz="1200" dirty="0">
                <a:sym typeface="Wingdings" panose="05000000000000000000" pitchFamily="2" charset="2"/>
              </a:rPr>
              <a:t> </a:t>
            </a:r>
            <a:r>
              <a:rPr lang="ko-KR" altLang="en-US" sz="1200">
                <a:sym typeface="Wingdings" panose="05000000000000000000" pitchFamily="2" charset="2"/>
              </a:rPr>
              <a:t>에러 발생 시</a:t>
            </a:r>
            <a:endParaRPr lang="ko-KR" altLang="en-US" sz="1200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B56BD9CE-5AB6-491F-AE9C-7CD7657BE49E}"/>
              </a:ext>
            </a:extLst>
          </p:cNvPr>
          <p:cNvSpPr/>
          <p:nvPr/>
        </p:nvSpPr>
        <p:spPr>
          <a:xfrm>
            <a:off x="3413381" y="2628658"/>
            <a:ext cx="25138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dirty="0"/>
              <a:t>초기 구간 </a:t>
            </a:r>
            <a:r>
              <a:rPr lang="en-US" altLang="ko-KR" sz="1200" dirty="0"/>
              <a:t>CEC </a:t>
            </a:r>
            <a:r>
              <a:rPr lang="ko-KR" altLang="en-US" sz="1200"/>
              <a:t>데이터 </a:t>
            </a:r>
            <a:r>
              <a:rPr lang="en-US" altLang="ko-KR" sz="1200" dirty="0"/>
              <a:t>: </a:t>
            </a:r>
            <a:r>
              <a:rPr lang="ko-KR" altLang="en-US" sz="1200">
                <a:solidFill>
                  <a:srgbClr val="FF0000"/>
                </a:solidFill>
              </a:rPr>
              <a:t>에러 발생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7B36ECD9-4C7C-488F-AA4F-32D7239AB8B6}"/>
              </a:ext>
            </a:extLst>
          </p:cNvPr>
          <p:cNvSpPr/>
          <p:nvPr/>
        </p:nvSpPr>
        <p:spPr>
          <a:xfrm>
            <a:off x="1220018" y="2628658"/>
            <a:ext cx="8299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/>
              <a:t>Overview</a:t>
            </a:r>
            <a:endParaRPr lang="ko-KR" altLang="en-US" sz="1200" dirty="0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E4C4A9F2-5C70-4992-B86D-C33A72031A79}"/>
              </a:ext>
            </a:extLst>
          </p:cNvPr>
          <p:cNvSpPr/>
          <p:nvPr/>
        </p:nvSpPr>
        <p:spPr>
          <a:xfrm>
            <a:off x="165977" y="782368"/>
            <a:ext cx="279697" cy="1684607"/>
          </a:xfrm>
          <a:prstGeom prst="rect">
            <a:avLst/>
          </a:prstGeom>
          <a:noFill/>
          <a:ln w="254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4E2118D1-5DD0-4EB7-ADED-EA86E9B33A84}"/>
              </a:ext>
            </a:extLst>
          </p:cNvPr>
          <p:cNvCxnSpPr/>
          <p:nvPr/>
        </p:nvCxnSpPr>
        <p:spPr>
          <a:xfrm>
            <a:off x="350424" y="1540457"/>
            <a:ext cx="3053812" cy="0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C7AB3EB6-DE5B-4A5A-8270-DF1AE878833A}"/>
              </a:ext>
            </a:extLst>
          </p:cNvPr>
          <p:cNvCxnSpPr/>
          <p:nvPr/>
        </p:nvCxnSpPr>
        <p:spPr>
          <a:xfrm flipH="1">
            <a:off x="2313464" y="1042690"/>
            <a:ext cx="1393823" cy="2410122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6C2056F7-CDF0-4BF9-852F-770C1ADE5FA9}"/>
              </a:ext>
            </a:extLst>
          </p:cNvPr>
          <p:cNvSpPr/>
          <p:nvPr/>
        </p:nvSpPr>
        <p:spPr>
          <a:xfrm>
            <a:off x="6285684" y="5511153"/>
            <a:ext cx="404950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/>
              <a:t>Play1 (STB)</a:t>
            </a:r>
            <a:r>
              <a:rPr lang="ko-KR" altLang="en-US" sz="1000" dirty="0"/>
              <a:t> 에서 </a:t>
            </a:r>
            <a:r>
              <a:rPr lang="en-US" altLang="ko-KR" sz="1000" dirty="0"/>
              <a:t>Audio </a:t>
            </a:r>
            <a:r>
              <a:rPr lang="ko-KR" altLang="en-US" sz="1000" dirty="0"/>
              <a:t>로 </a:t>
            </a:r>
            <a:r>
              <a:rPr lang="en-US" altLang="ko-KR" sz="1000" dirty="0"/>
              <a:t>Ping </a:t>
            </a:r>
            <a:r>
              <a:rPr lang="ko-KR" altLang="en-US" sz="1000" dirty="0"/>
              <a:t>하는 과정이다</a:t>
            </a:r>
            <a:r>
              <a:rPr lang="en-US" altLang="ko-KR" sz="1000" dirty="0"/>
              <a:t>.</a:t>
            </a:r>
          </a:p>
          <a:p>
            <a:br>
              <a:rPr lang="en-US" altLang="ko-KR" sz="1000" dirty="0"/>
            </a:br>
            <a:r>
              <a:rPr lang="ko-KR" altLang="en-US" sz="1000" dirty="0"/>
              <a:t>이 때는 </a:t>
            </a:r>
            <a:r>
              <a:rPr lang="en-US" altLang="ko-KR" sz="1000" dirty="0"/>
              <a:t>EOM (End Of Message) bit (=0) </a:t>
            </a:r>
            <a:r>
              <a:rPr lang="ko-KR" altLang="en-US" sz="1000" dirty="0"/>
              <a:t>으로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올바르지 않은 프로토콜을 발생시킨다</a:t>
            </a:r>
            <a:r>
              <a:rPr lang="en-US" altLang="ko-KR" sz="1000" dirty="0"/>
              <a:t>.</a:t>
            </a:r>
          </a:p>
          <a:p>
            <a:endParaRPr lang="en-US" altLang="ko-KR" sz="1000" dirty="0"/>
          </a:p>
          <a:p>
            <a:r>
              <a:rPr lang="ko-KR" altLang="en-US" sz="1000" dirty="0"/>
              <a:t>해당 </a:t>
            </a:r>
            <a:r>
              <a:rPr lang="en-US" altLang="ko-KR" sz="1000" dirty="0"/>
              <a:t>(</a:t>
            </a:r>
            <a:r>
              <a:rPr lang="ko-KR" altLang="en-US" sz="1000" dirty="0" err="1"/>
              <a:t>비규격</a:t>
            </a:r>
            <a:r>
              <a:rPr lang="ko-KR" altLang="en-US" sz="1000" dirty="0"/>
              <a:t> 프로토콜</a:t>
            </a:r>
            <a:r>
              <a:rPr lang="en-US" altLang="ko-KR" sz="1000" dirty="0"/>
              <a:t>) Ping </a:t>
            </a:r>
            <a:r>
              <a:rPr lang="ko-KR" altLang="en-US" sz="1000" dirty="0"/>
              <a:t>수신에 의하여 </a:t>
            </a:r>
            <a:r>
              <a:rPr lang="en-US" altLang="ko-KR" sz="1000" dirty="0"/>
              <a:t>CEC Bus </a:t>
            </a:r>
            <a:r>
              <a:rPr lang="ko-KR" altLang="en-US" sz="1000" dirty="0"/>
              <a:t>에 비정상적인</a:t>
            </a:r>
            <a:br>
              <a:rPr lang="en-US" altLang="ko-KR" sz="1000" dirty="0"/>
            </a:br>
            <a:r>
              <a:rPr lang="en-US" altLang="ko-KR" sz="1000" dirty="0"/>
              <a:t>Bus Timing Error </a:t>
            </a:r>
            <a:r>
              <a:rPr lang="ko-KR" altLang="en-US" sz="1000" dirty="0"/>
              <a:t>를 유발하는 파형이 발생하는 것으로 추정됨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64524E4B-C483-4A37-88ED-B89E172779B9}"/>
              </a:ext>
            </a:extLst>
          </p:cNvPr>
          <p:cNvSpPr/>
          <p:nvPr/>
        </p:nvSpPr>
        <p:spPr>
          <a:xfrm>
            <a:off x="64585" y="5511153"/>
            <a:ext cx="27029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dirty="0"/>
              <a:t>Play1 (STB)</a:t>
            </a:r>
            <a:r>
              <a:rPr lang="ko-KR" altLang="en-US" sz="1000"/>
              <a:t> 에서 </a:t>
            </a:r>
            <a:r>
              <a:rPr lang="en-US" altLang="ko-KR" sz="1000" dirty="0"/>
              <a:t>Ping </a:t>
            </a:r>
            <a:r>
              <a:rPr lang="ko-KR" altLang="en-US" sz="1000"/>
              <a:t>으로 </a:t>
            </a:r>
            <a:r>
              <a:rPr lang="en-US" altLang="ko-KR" sz="1000" dirty="0"/>
              <a:t>Logical Address</a:t>
            </a:r>
            <a:br>
              <a:rPr lang="en-US" altLang="ko-KR" sz="1000" dirty="0"/>
            </a:br>
            <a:r>
              <a:rPr lang="en-US" altLang="ko-KR" sz="1000" dirty="0"/>
              <a:t>Discover </a:t>
            </a:r>
            <a:r>
              <a:rPr lang="ko-KR" altLang="en-US" sz="1000"/>
              <a:t>하는 과정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이 때는 </a:t>
            </a:r>
            <a:r>
              <a:rPr lang="en-US" altLang="ko-KR" sz="1000" dirty="0"/>
              <a:t>EOM (End Of Message) bit (=1) </a:t>
            </a:r>
            <a:r>
              <a:rPr lang="ko-KR" altLang="en-US" sz="1000"/>
              <a:t>로</a:t>
            </a:r>
            <a:r>
              <a:rPr lang="en-US" altLang="ko-KR" sz="1000" dirty="0"/>
              <a:t>,</a:t>
            </a:r>
          </a:p>
          <a:p>
            <a:r>
              <a:rPr lang="ko-KR" altLang="en-US" sz="1000" dirty="0"/>
              <a:t>규격에 부합한다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179E7BE7-197E-4691-B6F2-08747D8ECBFD}"/>
              </a:ext>
            </a:extLst>
          </p:cNvPr>
          <p:cNvCxnSpPr/>
          <p:nvPr/>
        </p:nvCxnSpPr>
        <p:spPr>
          <a:xfrm flipV="1">
            <a:off x="1168105" y="3359150"/>
            <a:ext cx="257349" cy="643788"/>
          </a:xfrm>
          <a:prstGeom prst="straightConnector1">
            <a:avLst/>
          </a:prstGeom>
          <a:ln w="25400">
            <a:solidFill>
              <a:srgbClr val="00B050"/>
            </a:solidFill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B1E5C124-068D-4D85-87CC-1DF61FEDE97D}"/>
              </a:ext>
            </a:extLst>
          </p:cNvPr>
          <p:cNvSpPr/>
          <p:nvPr/>
        </p:nvSpPr>
        <p:spPr>
          <a:xfrm>
            <a:off x="7733512" y="3933825"/>
            <a:ext cx="126363" cy="965836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AB2F248D-6305-4FD8-978D-18CC36097A8F}"/>
              </a:ext>
            </a:extLst>
          </p:cNvPr>
          <p:cNvSpPr/>
          <p:nvPr/>
        </p:nvSpPr>
        <p:spPr>
          <a:xfrm>
            <a:off x="8030036" y="3143533"/>
            <a:ext cx="11993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</a:rPr>
              <a:t>CEC Bus </a:t>
            </a:r>
            <a:r>
              <a:rPr lang="ko-KR" altLang="en-US" sz="800">
                <a:solidFill>
                  <a:srgbClr val="FF0000"/>
                </a:solidFill>
              </a:rPr>
              <a:t>에 </a:t>
            </a:r>
            <a:r>
              <a:rPr lang="en-US" altLang="ko-KR" sz="800" dirty="0">
                <a:solidFill>
                  <a:srgbClr val="FF0000"/>
                </a:solidFill>
              </a:rPr>
              <a:t>Abnormal</a:t>
            </a:r>
          </a:p>
          <a:p>
            <a:r>
              <a:rPr lang="ko-KR" altLang="en-US" sz="800" dirty="0">
                <a:solidFill>
                  <a:srgbClr val="FF0000"/>
                </a:solidFill>
              </a:rPr>
              <a:t>파형 발생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352E6BE-86B4-418B-989D-8B6EE63C929F}"/>
              </a:ext>
            </a:extLst>
          </p:cNvPr>
          <p:cNvSpPr/>
          <p:nvPr/>
        </p:nvSpPr>
        <p:spPr>
          <a:xfrm>
            <a:off x="1297486" y="3202356"/>
            <a:ext cx="6046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solidFill>
                  <a:srgbClr val="00B050"/>
                </a:solidFill>
              </a:rPr>
              <a:t>EOM(=1)</a:t>
            </a:r>
            <a:endParaRPr lang="ko-KR" altLang="en-US" sz="800" dirty="0">
              <a:solidFill>
                <a:srgbClr val="00B050"/>
              </a:solidFill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09781541-6D48-4393-AC03-84BFF5CF6AA3}"/>
              </a:ext>
            </a:extLst>
          </p:cNvPr>
          <p:cNvSpPr/>
          <p:nvPr/>
        </p:nvSpPr>
        <p:spPr>
          <a:xfrm>
            <a:off x="473591" y="3368865"/>
            <a:ext cx="840103" cy="1530795"/>
          </a:xfrm>
          <a:prstGeom prst="rect">
            <a:avLst/>
          </a:prstGeom>
          <a:noFill/>
          <a:ln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5F6850AE-73F6-4FAE-80D5-DA9947DBA641}"/>
              </a:ext>
            </a:extLst>
          </p:cNvPr>
          <p:cNvSpPr/>
          <p:nvPr/>
        </p:nvSpPr>
        <p:spPr>
          <a:xfrm>
            <a:off x="217869" y="2924226"/>
            <a:ext cx="1138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00B050"/>
                </a:solidFill>
              </a:rPr>
              <a:t>Initiator (=STB, 0x4)</a:t>
            </a:r>
          </a:p>
          <a:p>
            <a:r>
              <a:rPr lang="en-US" altLang="ko-KR" sz="800" dirty="0">
                <a:solidFill>
                  <a:srgbClr val="00B050"/>
                </a:solidFill>
              </a:rPr>
              <a:t>Follower (=STB, 0x4)</a:t>
            </a:r>
          </a:p>
          <a:p>
            <a:r>
              <a:rPr lang="en-US" altLang="ko-KR" sz="800" dirty="0">
                <a:solidFill>
                  <a:srgbClr val="00B050"/>
                </a:solidFill>
              </a:rPr>
              <a:t>Content (=Ping)</a:t>
            </a:r>
            <a:endParaRPr lang="ko-KR" altLang="en-US" sz="800" dirty="0">
              <a:solidFill>
                <a:srgbClr val="00B050"/>
              </a:solidFill>
            </a:endParaRPr>
          </a:p>
        </p:txBody>
      </p: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0D231FDF-0974-41DB-A956-53BC2FA9F8BA}"/>
              </a:ext>
            </a:extLst>
          </p:cNvPr>
          <p:cNvCxnSpPr/>
          <p:nvPr/>
        </p:nvCxnSpPr>
        <p:spPr>
          <a:xfrm flipH="1">
            <a:off x="7783677" y="3276598"/>
            <a:ext cx="314326" cy="6667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id="{AD0BC951-CF50-4042-814B-F37021328568}"/>
              </a:ext>
            </a:extLst>
          </p:cNvPr>
          <p:cNvCxnSpPr/>
          <p:nvPr/>
        </p:nvCxnSpPr>
        <p:spPr>
          <a:xfrm flipV="1">
            <a:off x="7259626" y="3359150"/>
            <a:ext cx="257349" cy="6437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38AFEF8A-1ED8-4843-A427-C2A1F947FCAA}"/>
              </a:ext>
            </a:extLst>
          </p:cNvPr>
          <p:cNvSpPr/>
          <p:nvPr/>
        </p:nvSpPr>
        <p:spPr>
          <a:xfrm>
            <a:off x="7344557" y="3202356"/>
            <a:ext cx="6046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dirty="0">
                <a:solidFill>
                  <a:srgbClr val="FF0000"/>
                </a:solidFill>
              </a:rPr>
              <a:t>EOM(=0)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1FEEE9D7-AA74-48D5-BED7-CA6722BB36F5}"/>
              </a:ext>
            </a:extLst>
          </p:cNvPr>
          <p:cNvSpPr/>
          <p:nvPr/>
        </p:nvSpPr>
        <p:spPr>
          <a:xfrm>
            <a:off x="6520662" y="3368865"/>
            <a:ext cx="840103" cy="1530795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AAC2AF4C-B28F-4CDA-A038-43E66EA87DFA}"/>
              </a:ext>
            </a:extLst>
          </p:cNvPr>
          <p:cNvSpPr/>
          <p:nvPr/>
        </p:nvSpPr>
        <p:spPr>
          <a:xfrm>
            <a:off x="6264940" y="2924226"/>
            <a:ext cx="12442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00" dirty="0">
                <a:solidFill>
                  <a:srgbClr val="FF0000"/>
                </a:solidFill>
              </a:rPr>
              <a:t>Initiator (=STB, 0x4)</a:t>
            </a:r>
          </a:p>
          <a:p>
            <a:r>
              <a:rPr lang="en-US" altLang="ko-KR" sz="800" dirty="0">
                <a:solidFill>
                  <a:srgbClr val="FF0000"/>
                </a:solidFill>
              </a:rPr>
              <a:t>Follower (=Audio, 0x5)</a:t>
            </a:r>
          </a:p>
          <a:p>
            <a:r>
              <a:rPr lang="en-US" altLang="ko-KR" sz="800" dirty="0">
                <a:solidFill>
                  <a:srgbClr val="FF0000"/>
                </a:solidFill>
              </a:rPr>
              <a:t>Content (=Ping)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  <p:cxnSp>
        <p:nvCxnSpPr>
          <p:cNvPr id="112" name="직선 화살표 연결선 111">
            <a:extLst>
              <a:ext uri="{FF2B5EF4-FFF2-40B4-BE49-F238E27FC236}">
                <a16:creationId xmlns:a16="http://schemas.microsoft.com/office/drawing/2014/main" id="{F8D6E943-8E89-4BA5-B4AE-D0C604370DEE}"/>
              </a:ext>
            </a:extLst>
          </p:cNvPr>
          <p:cNvCxnSpPr/>
          <p:nvPr/>
        </p:nvCxnSpPr>
        <p:spPr>
          <a:xfrm>
            <a:off x="3788113" y="2039761"/>
            <a:ext cx="2637359" cy="1985747"/>
          </a:xfrm>
          <a:prstGeom prst="straightConnector1">
            <a:avLst/>
          </a:prstGeom>
          <a:ln w="25400">
            <a:headEnd type="oval" w="lg" len="lg"/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0648CFC2-9BD8-46E6-95CB-6AA70F421A2B}"/>
              </a:ext>
            </a:extLst>
          </p:cNvPr>
          <p:cNvSpPr/>
          <p:nvPr/>
        </p:nvSpPr>
        <p:spPr>
          <a:xfrm>
            <a:off x="837297" y="5195357"/>
            <a:ext cx="1426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dirty="0"/>
              <a:t>최초 </a:t>
            </a:r>
            <a:r>
              <a:rPr lang="en-US" altLang="ko-KR" sz="1200" dirty="0"/>
              <a:t>Ping </a:t>
            </a:r>
            <a:r>
              <a:rPr lang="ko-KR" altLang="en-US" sz="1200"/>
              <a:t>동작 시</a:t>
            </a:r>
            <a:endParaRPr lang="ko-KR" altLang="en-US" sz="1200" dirty="0"/>
          </a:p>
        </p:txBody>
      </p:sp>
      <p:sp>
        <p:nvSpPr>
          <p:cNvPr id="114" name="폭발 1 29">
            <a:extLst>
              <a:ext uri="{FF2B5EF4-FFF2-40B4-BE49-F238E27FC236}">
                <a16:creationId xmlns:a16="http://schemas.microsoft.com/office/drawing/2014/main" id="{1EC22297-8DFA-4E66-A979-8180D9588983}"/>
              </a:ext>
            </a:extLst>
          </p:cNvPr>
          <p:cNvSpPr/>
          <p:nvPr/>
        </p:nvSpPr>
        <p:spPr>
          <a:xfrm>
            <a:off x="8536068" y="3359150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폭발 1 30">
            <a:extLst>
              <a:ext uri="{FF2B5EF4-FFF2-40B4-BE49-F238E27FC236}">
                <a16:creationId xmlns:a16="http://schemas.microsoft.com/office/drawing/2014/main" id="{EB5C1E0D-07B3-4CE1-A1E7-3AA80B1DA4BB}"/>
              </a:ext>
            </a:extLst>
          </p:cNvPr>
          <p:cNvSpPr/>
          <p:nvPr/>
        </p:nvSpPr>
        <p:spPr>
          <a:xfrm>
            <a:off x="2675389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폭발 1 31">
            <a:extLst>
              <a:ext uri="{FF2B5EF4-FFF2-40B4-BE49-F238E27FC236}">
                <a16:creationId xmlns:a16="http://schemas.microsoft.com/office/drawing/2014/main" id="{BC6491A3-4A35-4636-BCEF-9F4CFD787CBF}"/>
              </a:ext>
            </a:extLst>
          </p:cNvPr>
          <p:cNvSpPr/>
          <p:nvPr/>
        </p:nvSpPr>
        <p:spPr>
          <a:xfrm>
            <a:off x="548338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폭발 1 32">
            <a:extLst>
              <a:ext uri="{FF2B5EF4-FFF2-40B4-BE49-F238E27FC236}">
                <a16:creationId xmlns:a16="http://schemas.microsoft.com/office/drawing/2014/main" id="{A140A7D3-C05C-431E-8708-35E434BAFD25}"/>
              </a:ext>
            </a:extLst>
          </p:cNvPr>
          <p:cNvSpPr/>
          <p:nvPr/>
        </p:nvSpPr>
        <p:spPr>
          <a:xfrm>
            <a:off x="1126863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폭발 1 33">
            <a:extLst>
              <a:ext uri="{FF2B5EF4-FFF2-40B4-BE49-F238E27FC236}">
                <a16:creationId xmlns:a16="http://schemas.microsoft.com/office/drawing/2014/main" id="{DEE3DF3D-B256-4856-88C5-328B69A3D6F9}"/>
              </a:ext>
            </a:extLst>
          </p:cNvPr>
          <p:cNvSpPr/>
          <p:nvPr/>
        </p:nvSpPr>
        <p:spPr>
          <a:xfrm>
            <a:off x="1685712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폭발 1 35">
            <a:extLst>
              <a:ext uri="{FF2B5EF4-FFF2-40B4-BE49-F238E27FC236}">
                <a16:creationId xmlns:a16="http://schemas.microsoft.com/office/drawing/2014/main" id="{B94531BA-8604-4AE4-8BFA-237B8EE96E5E}"/>
              </a:ext>
            </a:extLst>
          </p:cNvPr>
          <p:cNvSpPr/>
          <p:nvPr/>
        </p:nvSpPr>
        <p:spPr>
          <a:xfrm>
            <a:off x="2219210" y="1566109"/>
            <a:ext cx="438198" cy="32758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B44E4F18-F738-4D66-91F5-35C9E1056801}"/>
              </a:ext>
            </a:extLst>
          </p:cNvPr>
          <p:cNvSpPr/>
          <p:nvPr/>
        </p:nvSpPr>
        <p:spPr>
          <a:xfrm>
            <a:off x="7213" y="66675"/>
            <a:ext cx="47209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/>
              <a:t>&lt;</a:t>
            </a:r>
            <a:r>
              <a:rPr lang="ko-KR" altLang="en-US" sz="1200" b="1"/>
              <a:t>불량 재현 조건</a:t>
            </a:r>
            <a:r>
              <a:rPr lang="en-US" altLang="ko-KR" sz="1200" b="1" dirty="0"/>
              <a:t>&gt;</a:t>
            </a:r>
            <a:r>
              <a:rPr lang="ko-KR" altLang="en-US" sz="1200" b="1"/>
              <a:t> </a:t>
            </a:r>
            <a:r>
              <a:rPr lang="en-US" altLang="ko-KR" sz="1200" b="1" dirty="0"/>
              <a:t>TV </a:t>
            </a:r>
            <a:r>
              <a:rPr lang="en-US" altLang="ko-KR" sz="1200" b="1"/>
              <a:t>Off </a:t>
            </a:r>
            <a:r>
              <a:rPr lang="ko-KR" altLang="en-US" sz="1200" b="1"/>
              <a:t>상태</a:t>
            </a:r>
            <a:r>
              <a:rPr lang="en-US" altLang="ko-KR" sz="1200" b="1"/>
              <a:t> STB </a:t>
            </a:r>
            <a:r>
              <a:rPr lang="ko-KR" altLang="en-US" sz="1200" b="1"/>
              <a:t>단독 </a:t>
            </a:r>
            <a:r>
              <a:rPr lang="en-US" altLang="ko-KR" sz="1200" b="1"/>
              <a:t>On </a:t>
            </a:r>
            <a:r>
              <a:rPr lang="ko-KR" altLang="en-US" sz="1200" b="1"/>
              <a:t>시의 </a:t>
            </a:r>
            <a:r>
              <a:rPr lang="en-US" altLang="ko-KR" sz="1200" b="1" dirty="0"/>
              <a:t>CEC </a:t>
            </a:r>
            <a:r>
              <a:rPr lang="ko-KR" altLang="en-US" sz="1200" b="1"/>
              <a:t>통신 파형</a:t>
            </a:r>
            <a:endParaRPr lang="ko-KR" altLang="en-US" sz="1200" b="1" dirty="0"/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AE7753FA-35B3-4F88-B65D-1EEF85255CA8}"/>
              </a:ext>
            </a:extLst>
          </p:cNvPr>
          <p:cNvSpPr/>
          <p:nvPr/>
        </p:nvSpPr>
        <p:spPr>
          <a:xfrm>
            <a:off x="159613" y="307072"/>
            <a:ext cx="55258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b="1" i="1" dirty="0">
                <a:solidFill>
                  <a:srgbClr val="9933FF"/>
                </a:solidFill>
              </a:rPr>
              <a:t>→ ① </a:t>
            </a:r>
            <a:r>
              <a:rPr lang="en-US" altLang="ko-KR" sz="1100" b="1" i="1" dirty="0">
                <a:solidFill>
                  <a:srgbClr val="9933FF"/>
                </a:solidFill>
              </a:rPr>
              <a:t>CEC Bus Error </a:t>
            </a:r>
            <a:r>
              <a:rPr lang="ko-KR" altLang="en-US" sz="1100" b="1" i="1">
                <a:solidFill>
                  <a:srgbClr val="9933FF"/>
                </a:solidFill>
              </a:rPr>
              <a:t>발생함</a:t>
            </a:r>
            <a:endParaRPr lang="en-US" altLang="ko-KR" sz="1100" b="1" i="1" dirty="0">
              <a:solidFill>
                <a:srgbClr val="9933FF"/>
              </a:solidFill>
            </a:endParaRPr>
          </a:p>
          <a:p>
            <a:r>
              <a:rPr lang="en-US" altLang="ko-KR" sz="1100" b="1" i="1" dirty="0">
                <a:solidFill>
                  <a:srgbClr val="9933FF"/>
                </a:solidFill>
              </a:rPr>
              <a:t>    </a:t>
            </a:r>
            <a:r>
              <a:rPr lang="ko-KR" altLang="en-US" sz="1100" b="1" i="1">
                <a:solidFill>
                  <a:srgbClr val="9933FF"/>
                </a:solidFill>
              </a:rPr>
              <a:t>② </a:t>
            </a:r>
            <a:r>
              <a:rPr lang="en-US" altLang="ko-KR" sz="1100" b="1" i="1" dirty="0">
                <a:solidFill>
                  <a:srgbClr val="9933FF"/>
                </a:solidFill>
              </a:rPr>
              <a:t>Bus Error </a:t>
            </a:r>
            <a:r>
              <a:rPr lang="ko-KR" altLang="en-US" sz="1100" b="1" i="1">
                <a:solidFill>
                  <a:srgbClr val="9933FF"/>
                </a:solidFill>
              </a:rPr>
              <a:t>에 의하여 대부분의 유의미한 </a:t>
            </a:r>
            <a:r>
              <a:rPr lang="en-US" altLang="ko-KR" sz="1100" b="1" i="1" dirty="0">
                <a:solidFill>
                  <a:srgbClr val="9933FF"/>
                </a:solidFill>
              </a:rPr>
              <a:t>CEC CMD </a:t>
            </a:r>
            <a:r>
              <a:rPr lang="ko-KR" altLang="en-US" sz="1100" b="1" i="1">
                <a:solidFill>
                  <a:srgbClr val="9933FF"/>
                </a:solidFill>
              </a:rPr>
              <a:t>전송이 수십초간 딜레이 됨</a:t>
            </a:r>
            <a:endParaRPr lang="en-US" altLang="ko-KR" sz="1100" b="1" i="1" dirty="0">
              <a:solidFill>
                <a:srgbClr val="99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2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373</Words>
  <Application>Microsoft Office PowerPoint</Application>
  <PresentationFormat>와이드스크린</PresentationFormat>
  <Paragraphs>49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김세환/책임연구원/TV제품개발신뢰성팀(sehwan.kim@lge.com)</dc:creator>
  <cp:lastModifiedBy>YounKwang Jung</cp:lastModifiedBy>
  <cp:revision>17</cp:revision>
  <dcterms:created xsi:type="dcterms:W3CDTF">2023-09-08T06:41:41Z</dcterms:created>
  <dcterms:modified xsi:type="dcterms:W3CDTF">2023-10-12T07:34:46Z</dcterms:modified>
</cp:coreProperties>
</file>